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76" r:id="rId5"/>
    <p:sldId id="259" r:id="rId6"/>
    <p:sldId id="277" r:id="rId7"/>
    <p:sldId id="278" r:id="rId8"/>
    <p:sldId id="261" r:id="rId9"/>
    <p:sldId id="273" r:id="rId10"/>
    <p:sldId id="272" r:id="rId11"/>
    <p:sldId id="263" r:id="rId12"/>
    <p:sldId id="25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/>
    <p:restoredTop sz="94648"/>
  </p:normalViewPr>
  <p:slideViewPr>
    <p:cSldViewPr snapToGrid="0" snapToObjects="1">
      <p:cViewPr>
        <p:scale>
          <a:sx n="91" d="100"/>
          <a:sy n="91" d="100"/>
        </p:scale>
        <p:origin x="1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7F5E-913A-A84C-AC0E-4A9B661C46F7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47D42-82B9-6942-8F71-DA9094B5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47D42-82B9-6942-8F71-DA9094B55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47D42-82B9-6942-8F71-DA9094B55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1FD5-72EA-5541-BB27-3BA83EF6D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11EB4-5432-D14D-84C3-429F99985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72E5-9D7A-B848-9083-2CB3D29E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2B72-127A-6E4E-936D-97CAC0CA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E099-9EC9-D541-959A-763E7E1E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F3B4-6A5B-6C41-9413-D7DD2222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4E93D-D571-F442-A35D-5989C2AFF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18EC-BBBD-274A-8918-BFCD15B3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6E3D2-FED9-C04D-B80D-7872A697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1BF9-899D-2248-8E0C-BFA4CA78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D3750-B5C4-3C4C-8E3F-0CAFFE8B8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F7D3C-7C9F-4A42-912B-CA4D1A233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4B6D-B297-8049-8429-816E6DE8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50B34-EFD4-0C4F-A019-74567056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82FD5-7184-4D45-BDC1-77A4658A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1717-55FA-EB49-9ACC-73C994B8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DA1F-D295-AE4C-B5EE-A83D810D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ABC34-B123-864C-BC38-EAF51611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C1355-EA68-AF48-81BF-03714174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8352-3E0E-1144-8C8D-D546EB49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08E2-D2DF-AA4A-8A4C-E97EC75E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36918-1BF9-7E4E-8710-E6EBF0EB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EE4C6-BA0A-134F-A300-9547F9CA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D56E5-35DF-A743-AB73-576DCA7B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2F61-119B-224E-B11B-B13E38CB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6D08-F9B3-ED4F-8A09-E37E5F0D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ACCE-611E-D34D-88CB-C22BED6C6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9A040-267B-6D4C-81A6-48DBC8FEB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D0844-4AF9-6C48-940C-009CCFF4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C97D8-58EB-2846-9453-946F3960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01E5B-20FA-FA4A-B6D0-714244CA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712B-2A46-6A42-9EE7-8917B881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A47F-83DD-2D45-95AF-DFCCF11F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0054B-39EB-DF4B-BA47-973909176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42755-420E-2D4C-9A48-ACF239EA4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77DB5-83B9-FD4E-AF8F-F4AA0CF6F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2F245-B07F-9648-91FE-B9A8A5F0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482DE-0F65-524A-9C31-44993E28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219C4-34B4-F344-8C6A-ACF06ADE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9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513A-D49C-4849-B523-61A04D7D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DE81A-9E85-3B47-91E2-BFF3D6E4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93409-F1FD-224D-96E7-98C66B49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24EF5-86BE-3648-8366-44B298FB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12C08-64B9-CF4F-BEE1-1D4A12E0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9A6CA-4D4B-364F-A71A-7CAF5CA8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7C64-3E44-6B42-99C2-C40ED1F1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0EFD-25D3-EC40-B726-2AF7C4C9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FA8DF-B28A-BB40-B53B-DE4DEA23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DC6DA-A4AE-1241-8153-3E2A8A5E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3D63A-51E1-6149-8F34-1DAD7AAB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88803-546A-1646-BCE9-9496E464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1F73C-D246-0A43-B198-B40F78E3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73AB-0D09-3348-8BA5-DCBCCFE5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7EA9D-C648-7C46-BF3E-974E0A60B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718F8-968B-214F-AB56-CB7972541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FAD0E-D566-4143-A3D8-020E4353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AA3D8-68DB-9D42-BCBC-39A3A4B7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4A127-9B76-9B45-9BFC-A89C7EE4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AA2A7-68F3-C14D-B029-964992B1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25D53-1DA1-8B44-8CC2-042FC1C6A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8BCF1-E481-CD48-824C-B513649D6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B769-818F-C847-9736-6EEB785B618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192D5-F7D1-9544-A6D3-85C38AD40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45D9-5069-E142-811E-F5089FE48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58B3-F2A4-1E4B-8926-FC96896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, indoor, preparing&#10;&#10;Description automatically generated">
            <a:extLst>
              <a:ext uri="{FF2B5EF4-FFF2-40B4-BE49-F238E27FC236}">
                <a16:creationId xmlns:a16="http://schemas.microsoft.com/office/drawing/2014/main" id="{DF79014A-6CCC-2447-B10D-71D9AF69A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9" t="7581" r="190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43952-1644-FD49-97D8-D12C09273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Northwest Woodturners Presentation: </a:t>
            </a:r>
            <a:br>
              <a:rPr lang="en-US" sz="4800"/>
            </a:br>
            <a:r>
              <a:rPr lang="en-US" sz="4800"/>
              <a:t>Why Turn?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EAEBD-FAEC-434D-95E4-6C3761C86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900"/>
              <a:t>How a Wood Lathe Holds onto its Work</a:t>
            </a:r>
          </a:p>
          <a:p>
            <a:pPr algn="l"/>
            <a:endParaRPr lang="en-US" sz="1900"/>
          </a:p>
          <a:p>
            <a:pPr algn="l"/>
            <a:r>
              <a:rPr lang="en-US" sz="1900"/>
              <a:t>Segment Prepared by Tom Willing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04F7DF-2535-4AB8-A03F-F91F0F38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63498-118B-374A-A2B4-DC01739E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16" y="288350"/>
            <a:ext cx="11147176" cy="204251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4-jaw Chucks are used for a wide range of turnings from small finials and trinket boxes, to hollow forms and bowls, to furniture components, to architectural forms such as balusters and newels.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6857A2B-4BD8-463E-9ED3-5EC69C0C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375" y="-1450603"/>
            <a:ext cx="3904488" cy="11750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 dirty="0"/>
          </a:p>
        </p:txBody>
      </p:sp>
      <p:pic>
        <p:nvPicPr>
          <p:cNvPr id="11" name="Picture 10" descr="A picture containing floor, indoor, furniture, table&#10;&#10;Description automatically generated">
            <a:extLst>
              <a:ext uri="{FF2B5EF4-FFF2-40B4-BE49-F238E27FC236}">
                <a16:creationId xmlns:a16="http://schemas.microsoft.com/office/drawing/2014/main" id="{72D5540B-14B8-2146-9C04-F4EC302CB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7" r="2" b="1345"/>
          <a:stretch/>
        </p:blipFill>
        <p:spPr>
          <a:xfrm>
            <a:off x="6163556" y="2619211"/>
            <a:ext cx="2834640" cy="3639312"/>
          </a:xfrm>
          <a:prstGeom prst="rect">
            <a:avLst/>
          </a:prstGeom>
        </p:spPr>
      </p:pic>
      <p:pic>
        <p:nvPicPr>
          <p:cNvPr id="5" name="Content Placeholder 4" descr="A picture containing table, indoor, wooden, tableware&#10;&#10;Description automatically generated">
            <a:extLst>
              <a:ext uri="{FF2B5EF4-FFF2-40B4-BE49-F238E27FC236}">
                <a16:creationId xmlns:a16="http://schemas.microsoft.com/office/drawing/2014/main" id="{BDE17141-500D-DD4F-BF31-122671DD1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" t="3343" b="8065"/>
          <a:stretch/>
        </p:blipFill>
        <p:spPr>
          <a:xfrm>
            <a:off x="9124938" y="2619211"/>
            <a:ext cx="2834640" cy="3639312"/>
          </a:xfrm>
          <a:prstGeom prst="rect">
            <a:avLst/>
          </a:prstGeom>
        </p:spPr>
      </p:pic>
      <p:pic>
        <p:nvPicPr>
          <p:cNvPr id="7" name="Picture 6" descr="A picture containing ceramic ware&#10;&#10;Description automatically generated">
            <a:extLst>
              <a:ext uri="{FF2B5EF4-FFF2-40B4-BE49-F238E27FC236}">
                <a16:creationId xmlns:a16="http://schemas.microsoft.com/office/drawing/2014/main" id="{17BE3C98-6C1D-4A4C-99BD-6E5AB5DE10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1" r="10617" b="-3"/>
          <a:stretch/>
        </p:blipFill>
        <p:spPr>
          <a:xfrm>
            <a:off x="240792" y="2619211"/>
            <a:ext cx="2834640" cy="3639312"/>
          </a:xfrm>
          <a:prstGeom prst="rect">
            <a:avLst/>
          </a:prstGeom>
        </p:spPr>
      </p:pic>
      <p:pic>
        <p:nvPicPr>
          <p:cNvPr id="9" name="Picture 8" descr="A picture containing indoor, ceramic ware, jar&#10;&#10;Description automatically generated">
            <a:extLst>
              <a:ext uri="{FF2B5EF4-FFF2-40B4-BE49-F238E27FC236}">
                <a16:creationId xmlns:a16="http://schemas.microsoft.com/office/drawing/2014/main" id="{DADF531A-1B36-A54C-8A89-6F7A68ED88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82" r="2" b="2"/>
          <a:stretch/>
        </p:blipFill>
        <p:spPr>
          <a:xfrm>
            <a:off x="3202174" y="2619211"/>
            <a:ext cx="283464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97E7D-C7A3-0B48-89AD-2E011E8A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US" sz="3600" dirty="0"/>
              <a:t>Collet Chuck:</a:t>
            </a:r>
          </a:p>
        </p:txBody>
      </p:sp>
      <p:pic>
        <p:nvPicPr>
          <p:cNvPr id="9" name="Picture 8" descr="A picture containing indoor, metalware, metal, pan&#10;&#10;Description automatically generated">
            <a:extLst>
              <a:ext uri="{FF2B5EF4-FFF2-40B4-BE49-F238E27FC236}">
                <a16:creationId xmlns:a16="http://schemas.microsoft.com/office/drawing/2014/main" id="{FB62D7D3-A5F0-DB49-8D4A-6CBE94BAA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5" r="-3" b="6997"/>
          <a:stretch/>
        </p:blipFill>
        <p:spPr>
          <a:xfrm>
            <a:off x="8257017" y="-1260"/>
            <a:ext cx="3931900" cy="4005072"/>
          </a:xfrm>
          <a:prstGeom prst="rect">
            <a:avLst/>
          </a:prstGeom>
        </p:spPr>
      </p:pic>
      <p:pic>
        <p:nvPicPr>
          <p:cNvPr id="7" name="Picture 6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6CB1E382-8ECE-914D-894A-D4F34259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1" r="-3" b="10801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5" name="Picture 4" descr="A picture containing person, indoor, hand, pan&#10;&#10;Description automatically generated">
            <a:extLst>
              <a:ext uri="{FF2B5EF4-FFF2-40B4-BE49-F238E27FC236}">
                <a16:creationId xmlns:a16="http://schemas.microsoft.com/office/drawing/2014/main" id="{62990CA7-8C7B-E042-A81F-EDB5E419C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7" r="-3" b="18655"/>
          <a:stretch/>
        </p:blipFill>
        <p:spPr>
          <a:xfrm>
            <a:off x="3063" y="-6310"/>
            <a:ext cx="3931920" cy="40050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B46F-1909-9C44-A710-3107AF71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429" y="4547494"/>
            <a:ext cx="7104188" cy="1645920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9800" dirty="0"/>
              <a:t>Same as on a router;</a:t>
            </a:r>
          </a:p>
          <a:p>
            <a:r>
              <a:rPr lang="en-US" sz="9800" dirty="0"/>
              <a:t>Used for small, detailed work;</a:t>
            </a:r>
          </a:p>
          <a:p>
            <a:r>
              <a:rPr lang="en-US" sz="9800" dirty="0"/>
              <a:t>The collet body is machined to fit the drive spindle of your lathe;</a:t>
            </a:r>
          </a:p>
          <a:p>
            <a:r>
              <a:rPr lang="en-US" sz="9800" dirty="0"/>
              <a:t>Collets range in size from ½” down to ¼” diameters.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199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picture containing indoor&#10;&#10;Description automatically generated">
            <a:extLst>
              <a:ext uri="{FF2B5EF4-FFF2-40B4-BE49-F238E27FC236}">
                <a16:creationId xmlns:a16="http://schemas.microsoft.com/office/drawing/2014/main" id="{C4D01DEA-643C-2343-8658-D063345F1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14581"/>
          <a:stretch/>
        </p:blipFill>
        <p:spPr>
          <a:xfrm>
            <a:off x="6145910" y="7311"/>
            <a:ext cx="2970465" cy="3383268"/>
          </a:xfrm>
          <a:prstGeom prst="rect">
            <a:avLst/>
          </a:prstGeom>
        </p:spPr>
      </p:pic>
      <p:pic>
        <p:nvPicPr>
          <p:cNvPr id="19" name="Picture 1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C006AD-0C43-3A47-B8A3-26EF2602E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16"/>
          <a:stretch/>
        </p:blipFill>
        <p:spPr>
          <a:xfrm>
            <a:off x="9218863" y="7311"/>
            <a:ext cx="2971800" cy="3383268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BB25B80-E9CB-AA49-8C6E-CDCCE794C8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65" b="4251"/>
          <a:stretch/>
        </p:blipFill>
        <p:spPr>
          <a:xfrm>
            <a:off x="-1332" y="-1"/>
            <a:ext cx="2971800" cy="3383268"/>
          </a:xfrm>
          <a:prstGeom prst="rect">
            <a:avLst/>
          </a:prstGeom>
        </p:spPr>
      </p:pic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64DCF18B-2BEA-7C4D-A0D0-08A11F24B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12" r="-1" b="16856"/>
          <a:stretch/>
        </p:blipFill>
        <p:spPr>
          <a:xfrm>
            <a:off x="-1018" y="3491049"/>
            <a:ext cx="6044438" cy="33832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C3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45F8-CE88-BE40-85B3-EADCED46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079" y="3554898"/>
            <a:ext cx="5193748" cy="63712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Shop-built Approaches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E81D6-0AC9-DA40-A87E-E2A5CA38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153542"/>
            <a:ext cx="5366610" cy="25520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lvl="1"/>
            <a:r>
              <a:rPr lang="en-US" sz="2900" dirty="0">
                <a:solidFill>
                  <a:srgbClr val="FFFFFF"/>
                </a:solidFill>
              </a:rPr>
              <a:t>Cup Chuck – fits around work piece.</a:t>
            </a:r>
          </a:p>
          <a:p>
            <a:pPr lvl="2"/>
            <a:r>
              <a:rPr lang="en-US" sz="2900" dirty="0">
                <a:solidFill>
                  <a:srgbClr val="FFFFFF"/>
                </a:solidFill>
              </a:rPr>
              <a:t>Can be tapped and threaded onto the drive spindle, or</a:t>
            </a:r>
          </a:p>
          <a:p>
            <a:pPr lvl="2"/>
            <a:r>
              <a:rPr lang="en-US" sz="2900" dirty="0">
                <a:solidFill>
                  <a:srgbClr val="FFFFFF"/>
                </a:solidFill>
              </a:rPr>
              <a:t>Fitted to, then gripped by a scroll chuck;</a:t>
            </a:r>
          </a:p>
          <a:p>
            <a:pPr lvl="2"/>
            <a:endParaRPr lang="en-US" sz="2900" dirty="0">
              <a:solidFill>
                <a:srgbClr val="FFFFFF"/>
              </a:solidFill>
            </a:endParaRPr>
          </a:p>
          <a:p>
            <a:pPr lvl="1"/>
            <a:r>
              <a:rPr lang="en-US" sz="2900" dirty="0">
                <a:solidFill>
                  <a:srgbClr val="FFFFFF"/>
                </a:solidFill>
              </a:rPr>
              <a:t>Spigot Chucks – male part fits into work piece;</a:t>
            </a:r>
          </a:p>
          <a:p>
            <a:pPr marL="457200" lvl="1" indent="0">
              <a:buNone/>
            </a:pPr>
            <a:endParaRPr lang="en-US" sz="2900" dirty="0">
              <a:solidFill>
                <a:srgbClr val="FFFFFF"/>
              </a:solidFill>
            </a:endParaRPr>
          </a:p>
          <a:p>
            <a:pPr lvl="1"/>
            <a:r>
              <a:rPr lang="en-US" sz="2900" dirty="0">
                <a:solidFill>
                  <a:srgbClr val="FFFFFF"/>
                </a:solidFill>
              </a:rPr>
              <a:t>Spindles that fit the taper of the drive spindle.</a:t>
            </a:r>
          </a:p>
        </p:txBody>
      </p:sp>
      <p:pic>
        <p:nvPicPr>
          <p:cNvPr id="25" name="Picture 24" descr="A picture containing indoor, tool, outdoor object, dirty&#10;&#10;Description automatically generated">
            <a:extLst>
              <a:ext uri="{FF2B5EF4-FFF2-40B4-BE49-F238E27FC236}">
                <a16:creationId xmlns:a16="http://schemas.microsoft.com/office/drawing/2014/main" id="{ACF7A47D-87C8-2C4B-BC5B-37C9C658D2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048" t="4301" r="2048" b="10314"/>
          <a:stretch/>
        </p:blipFill>
        <p:spPr>
          <a:xfrm>
            <a:off x="3013254" y="23639"/>
            <a:ext cx="3030166" cy="33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27C-6012-5B48-A304-C71141A2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Transition:</a:t>
            </a:r>
            <a:br>
              <a:rPr lang="en-US" dirty="0"/>
            </a:br>
            <a:r>
              <a:rPr lang="en-US" dirty="0"/>
              <a:t>Why Turn?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1BA4-5DDF-BA46-B71F-697E5AFBC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Expands your range of design solutions;</a:t>
            </a:r>
          </a:p>
          <a:p>
            <a:r>
              <a:rPr lang="en-US" dirty="0"/>
              <a:t>Demands and Rewards Discipline;</a:t>
            </a:r>
          </a:p>
          <a:p>
            <a:r>
              <a:rPr lang="en-US" dirty="0"/>
              <a:t>50/50 balance between cost of a high-quality lathe and cost of high- quality accessories and cutting tools;</a:t>
            </a:r>
          </a:p>
          <a:p>
            <a:r>
              <a:rPr lang="en-US" dirty="0"/>
              <a:t>BEFORE you start making decisions you may regret, talk to a turner or two about what you want to do;</a:t>
            </a:r>
          </a:p>
          <a:p>
            <a:r>
              <a:rPr lang="en-US" dirty="0"/>
              <a:t>Get the absolute best machine and accessories you can afford;</a:t>
            </a:r>
          </a:p>
          <a:p>
            <a:r>
              <a:rPr lang="en-US" dirty="0"/>
              <a:t>Invest in training for yourself </a:t>
            </a:r>
            <a:r>
              <a:rPr lang="en-US"/>
              <a:t>and your employees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5AFA-DE37-D741-83AB-9C9A1EF3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/>
              <a:t>Mounting Material Onto The Lathe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8503-B62D-B84C-A017-FE6CCEEC3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05"/>
            <a:ext cx="10515600" cy="5078247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/>
              <a:t>Main Objective – to rotate work piece on the lathe axis.</a:t>
            </a:r>
          </a:p>
          <a:p>
            <a:r>
              <a:rPr lang="en-US" sz="3200" dirty="0"/>
              <a:t>Two primary elements – compression and friction:</a:t>
            </a:r>
          </a:p>
          <a:p>
            <a:pPr lvl="1"/>
            <a:r>
              <a:rPr lang="en-US" sz="2800" dirty="0"/>
              <a:t>Work piece captive between headstock and tailstock;</a:t>
            </a:r>
          </a:p>
          <a:p>
            <a:pPr lvl="2"/>
            <a:r>
              <a:rPr lang="en-US" sz="2400" dirty="0"/>
              <a:t>Augmented by spurs on drive centers</a:t>
            </a:r>
          </a:p>
          <a:p>
            <a:pPr lvl="2"/>
            <a:r>
              <a:rPr lang="en-US" sz="2400" dirty="0"/>
              <a:t>Screws on screw chucks and face plates</a:t>
            </a:r>
          </a:p>
          <a:p>
            <a:pPr lvl="1"/>
            <a:r>
              <a:rPr lang="en-US" sz="2800" dirty="0"/>
              <a:t>Chuck jaws can grip a spigot turned on the work piece itself.</a:t>
            </a:r>
          </a:p>
          <a:p>
            <a:r>
              <a:rPr lang="en-US" sz="3200" dirty="0"/>
              <a:t>Bonding a workpiece – under special circumstances</a:t>
            </a:r>
          </a:p>
          <a:p>
            <a:pPr lvl="1"/>
            <a:r>
              <a:rPr lang="en-US" sz="2800" dirty="0"/>
              <a:t>Double-stick tape, hot melt glue, assembled glue-ups;</a:t>
            </a:r>
          </a:p>
          <a:p>
            <a:pPr lvl="1"/>
            <a:r>
              <a:rPr lang="en-US" sz="2800" dirty="0"/>
              <a:t>Vulnerable to potentially catastrophic failure!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2632-0E7C-7849-873F-DA28555E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 Closer Look At Headstock and Tailstock: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F738-88A0-3047-AD8D-A37A5D3E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49" y="1050831"/>
            <a:ext cx="5423680" cy="2128376"/>
          </a:xfrm>
        </p:spPr>
        <p:txBody>
          <a:bodyPr>
            <a:normAutofit/>
          </a:bodyPr>
          <a:lstStyle/>
          <a:p>
            <a:r>
              <a:rPr lang="en-US" dirty="0"/>
              <a:t>Headstock – Drive Spindle</a:t>
            </a:r>
          </a:p>
          <a:p>
            <a:pPr lvl="1"/>
            <a:r>
              <a:rPr lang="en-US" dirty="0"/>
              <a:t>Male thread – 1”x 8tpi and 1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”x 8tpi are common;</a:t>
            </a:r>
          </a:p>
          <a:p>
            <a:pPr lvl="1"/>
            <a:r>
              <a:rPr lang="en-US" dirty="0"/>
              <a:t>Threaded adapters are available;</a:t>
            </a:r>
          </a:p>
          <a:p>
            <a:pPr lvl="1"/>
            <a:r>
              <a:rPr lang="en-US" dirty="0"/>
              <a:t>Morse taper inside.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5A119D-9569-334D-977B-02B67DF8C424}"/>
              </a:ext>
            </a:extLst>
          </p:cNvPr>
          <p:cNvSpPr txBox="1">
            <a:spLocks/>
          </p:cNvSpPr>
          <p:nvPr/>
        </p:nvSpPr>
        <p:spPr>
          <a:xfrm>
            <a:off x="6483839" y="1050832"/>
            <a:ext cx="4755078" cy="420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Tailstock – Quill</a:t>
            </a:r>
          </a:p>
          <a:p>
            <a:pPr lvl="1"/>
            <a:r>
              <a:rPr lang="en-US" dirty="0"/>
              <a:t>Morse Taper inside</a:t>
            </a:r>
          </a:p>
          <a:p>
            <a:pPr lvl="1"/>
            <a:r>
              <a:rPr lang="en-US" dirty="0"/>
              <a:t>Locks in place</a:t>
            </a:r>
          </a:p>
          <a:p>
            <a:pPr lvl="1"/>
            <a:r>
              <a:rPr lang="en-US" dirty="0"/>
              <a:t>Handwheel advances quill into work piece</a:t>
            </a:r>
          </a:p>
        </p:txBody>
      </p:sp>
      <p:pic>
        <p:nvPicPr>
          <p:cNvPr id="17" name="Picture 16" descr="A picture containing person, tool&#10;&#10;Description automatically generated">
            <a:extLst>
              <a:ext uri="{FF2B5EF4-FFF2-40B4-BE49-F238E27FC236}">
                <a16:creationId xmlns:a16="http://schemas.microsoft.com/office/drawing/2014/main" id="{9539C87D-CF5A-AC4C-B4E8-47E1FD343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06"/>
          <a:stretch/>
        </p:blipFill>
        <p:spPr>
          <a:xfrm>
            <a:off x="300049" y="3058101"/>
            <a:ext cx="3958442" cy="2363013"/>
          </a:xfrm>
          <a:prstGeom prst="rect">
            <a:avLst/>
          </a:prstGeom>
        </p:spPr>
      </p:pic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0B9F51C7-58D5-5049-8590-98E484B3D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21" y="3058101"/>
            <a:ext cx="5423679" cy="3799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5DF3D3-EC8B-4B44-8F0C-8C9D79E46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11" y="5631198"/>
            <a:ext cx="4742215" cy="7727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C1B92A-2292-8742-B851-D228A529C16E}"/>
              </a:ext>
            </a:extLst>
          </p:cNvPr>
          <p:cNvSpPr txBox="1"/>
          <p:nvPr/>
        </p:nvSpPr>
        <p:spPr>
          <a:xfrm>
            <a:off x="5055326" y="5563021"/>
            <a:ext cx="1606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Knockout bars are required to remove tapered accessories.</a:t>
            </a:r>
          </a:p>
        </p:txBody>
      </p:sp>
      <p:pic>
        <p:nvPicPr>
          <p:cNvPr id="29" name="Picture 28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E9A828A-8570-CF44-8B7A-7412A9131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909" y="3058101"/>
            <a:ext cx="2070993" cy="14658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068CB58-3234-6947-8E7C-C6E18CF1C939}"/>
              </a:ext>
            </a:extLst>
          </p:cNvPr>
          <p:cNvSpPr txBox="1"/>
          <p:nvPr/>
        </p:nvSpPr>
        <p:spPr>
          <a:xfrm>
            <a:off x="4396718" y="4550144"/>
            <a:ext cx="215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adapter allows me to mount my chucks on different sized spindles.</a:t>
            </a:r>
          </a:p>
        </p:txBody>
      </p:sp>
    </p:spTree>
    <p:extLst>
      <p:ext uri="{BB962C8B-B14F-4D97-AF65-F5344CB8AC3E}">
        <p14:creationId xmlns:p14="http://schemas.microsoft.com/office/powerpoint/2010/main" val="257021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bullets&#10;&#10;Description automatically generated with medium confidence">
            <a:extLst>
              <a:ext uri="{FF2B5EF4-FFF2-40B4-BE49-F238E27FC236}">
                <a16:creationId xmlns:a16="http://schemas.microsoft.com/office/drawing/2014/main" id="{749FB440-45F6-994A-97BA-3590213D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8"/>
            <a:ext cx="6127531" cy="4595648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99827089-60E5-A44D-8EB1-3F884750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31" y="2943928"/>
            <a:ext cx="6096000" cy="4595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C3125-69AA-C841-8068-8B55FFED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Morse Taper Accessories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58FD-983B-A14F-9804-8B81834E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1603375"/>
          </a:xfrm>
        </p:spPr>
        <p:txBody>
          <a:bodyPr>
            <a:normAutofit/>
          </a:bodyPr>
          <a:lstStyle/>
          <a:p>
            <a:r>
              <a:rPr lang="en-US" dirty="0"/>
              <a:t>Three sizes of Morse Taper - #2 is most common size;</a:t>
            </a:r>
          </a:p>
          <a:p>
            <a:r>
              <a:rPr lang="en-US" dirty="0"/>
              <a:t>Drive centers, live centers, and dead centers (not shown) are tapered;</a:t>
            </a:r>
          </a:p>
          <a:p>
            <a:r>
              <a:rPr lang="en-US" dirty="0"/>
              <a:t>Can be turned out of wood for special fitments (example in slide 12).</a:t>
            </a:r>
          </a:p>
        </p:txBody>
      </p:sp>
    </p:spTree>
    <p:extLst>
      <p:ext uri="{BB962C8B-B14F-4D97-AF65-F5344CB8AC3E}">
        <p14:creationId xmlns:p14="http://schemas.microsoft.com/office/powerpoint/2010/main" val="11108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31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E4AA7-7BB6-814E-A067-6BD95EC3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3-jaw Jacobs Chuck:</a:t>
            </a:r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43AA-E70F-6340-93B3-5A2BD8F2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160725" cy="3598989"/>
          </a:xfrm>
        </p:spPr>
        <p:txBody>
          <a:bodyPr anchor="ctr">
            <a:normAutofit/>
          </a:bodyPr>
          <a:lstStyle/>
          <a:p>
            <a:pPr lvl="1"/>
            <a:r>
              <a:rPr lang="en-US" sz="2000" dirty="0"/>
              <a:t>This accessory is the same as the one your floor model drill press has;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Has a #2 Morse Taper;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Allows use of the lathe as a horizontal boring machine;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Not appropriate for fixing wood to lathe for turning.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7722F30-ED54-0E4D-AE2A-60011BEA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" r="-4" b="-4"/>
          <a:stretch/>
        </p:blipFill>
        <p:spPr>
          <a:xfrm rot="16200000">
            <a:off x="6933187" y="886829"/>
            <a:ext cx="2741805" cy="3639451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738D2F6C-38D2-DB4E-80C4-ED386BBC8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" r="-4" b="-4"/>
          <a:stretch/>
        </p:blipFill>
        <p:spPr>
          <a:xfrm rot="16200000">
            <a:off x="8709888" y="3295058"/>
            <a:ext cx="2743620" cy="36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0672-ADC9-BA43-B035-42343CE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Accessories That Thread Onto A Drive Spindle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D653E-FD9B-414E-8A9A-B66526F82AFF}"/>
              </a:ext>
            </a:extLst>
          </p:cNvPr>
          <p:cNvSpPr txBox="1"/>
          <p:nvPr/>
        </p:nvSpPr>
        <p:spPr>
          <a:xfrm>
            <a:off x="3328086" y="2281297"/>
            <a:ext cx="5535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Face Plates</a:t>
            </a:r>
          </a:p>
          <a:p>
            <a:pPr algn="ctr"/>
            <a:r>
              <a:rPr lang="en-US" sz="3200" dirty="0"/>
              <a:t>4-Jaw Scroll Chucks</a:t>
            </a:r>
          </a:p>
          <a:p>
            <a:pPr algn="ctr"/>
            <a:r>
              <a:rPr lang="en-US" sz="3200" dirty="0"/>
              <a:t>Collet Chucks</a:t>
            </a:r>
          </a:p>
          <a:p>
            <a:pPr algn="ctr"/>
            <a:r>
              <a:rPr lang="en-US" sz="3200" dirty="0"/>
              <a:t>Shop-Made Fitments</a:t>
            </a:r>
          </a:p>
          <a:p>
            <a:pPr algn="ctr"/>
            <a:r>
              <a:rPr lang="en-US" sz="3200" dirty="0"/>
              <a:t>Metal Turning Chucks (No! No!)</a:t>
            </a:r>
          </a:p>
        </p:txBody>
      </p:sp>
    </p:spTree>
    <p:extLst>
      <p:ext uri="{BB962C8B-B14F-4D97-AF65-F5344CB8AC3E}">
        <p14:creationId xmlns:p14="http://schemas.microsoft.com/office/powerpoint/2010/main" val="145951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40AC-C563-994D-8ACB-C35A1467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3796519"/>
            <a:ext cx="11614484" cy="1325563"/>
          </a:xfrm>
        </p:spPr>
        <p:txBody>
          <a:bodyPr/>
          <a:lstStyle/>
          <a:p>
            <a:r>
              <a:rPr lang="en-US" dirty="0"/>
              <a:t>Steel Face Plate – very secure if fastened properly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9CB135-EA43-9540-8DDB-1B28302BC100}"/>
              </a:ext>
            </a:extLst>
          </p:cNvPr>
          <p:cNvSpPr txBox="1">
            <a:spLocks/>
          </p:cNvSpPr>
          <p:nvPr/>
        </p:nvSpPr>
        <p:spPr>
          <a:xfrm>
            <a:off x="1414674" y="4723111"/>
            <a:ext cx="9923084" cy="25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/>
              <a:t>Threaded to fit drive spindle;</a:t>
            </a:r>
          </a:p>
          <a:p>
            <a:pPr lvl="1"/>
            <a:r>
              <a:rPr lang="en-US" sz="3200" dirty="0"/>
              <a:t>Mated to flat surface on work piece;</a:t>
            </a:r>
          </a:p>
          <a:p>
            <a:pPr lvl="1"/>
            <a:r>
              <a:rPr lang="en-US" sz="3200" dirty="0"/>
              <a:t>Multiple wood screws join faceplate to work piece;</a:t>
            </a:r>
          </a:p>
          <a:p>
            <a:pPr lvl="1"/>
            <a:r>
              <a:rPr lang="en-US" sz="3200" dirty="0"/>
              <a:t>Allows turner to access face of work piece.</a:t>
            </a:r>
          </a:p>
          <a:p>
            <a:pPr lvl="1"/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EB642-80DD-B74C-B534-14172B5F9FB5}"/>
              </a:ext>
            </a:extLst>
          </p:cNvPr>
          <p:cNvGrpSpPr/>
          <p:nvPr/>
        </p:nvGrpSpPr>
        <p:grpSpPr>
          <a:xfrm>
            <a:off x="0" y="-6"/>
            <a:ext cx="12192000" cy="4005083"/>
            <a:chOff x="0" y="-6"/>
            <a:chExt cx="12192000" cy="4005083"/>
          </a:xfrm>
        </p:grpSpPr>
        <p:pic>
          <p:nvPicPr>
            <p:cNvPr id="6" name="Picture 5" descr="A close-up of a wheel&#10;&#10;Description automatically generated with low confidence">
              <a:extLst>
                <a:ext uri="{FF2B5EF4-FFF2-40B4-BE49-F238E27FC236}">
                  <a16:creationId xmlns:a16="http://schemas.microsoft.com/office/drawing/2014/main" id="{14D51844-5ECC-0649-BE2A-509359434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253" r="-2" b="13116"/>
            <a:stretch/>
          </p:blipFill>
          <p:spPr>
            <a:xfrm rot="5400000">
              <a:off x="-36576" y="36570"/>
              <a:ext cx="4005072" cy="3931920"/>
            </a:xfrm>
            <a:prstGeom prst="rect">
              <a:avLst/>
            </a:prstGeom>
          </p:spPr>
        </p:pic>
        <p:pic>
          <p:nvPicPr>
            <p:cNvPr id="7" name="Picture 6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B5AC4B91-AD2A-BE44-BD0B-AEF7239BE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062" r="-3" b="7541"/>
            <a:stretch/>
          </p:blipFill>
          <p:spPr>
            <a:xfrm>
              <a:off x="4130040" y="6"/>
              <a:ext cx="3931920" cy="4005071"/>
            </a:xfrm>
            <a:prstGeom prst="rect">
              <a:avLst/>
            </a:prstGeom>
          </p:spPr>
        </p:pic>
        <p:pic>
          <p:nvPicPr>
            <p:cNvPr id="8" name="Picture 7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7B51EDCE-9733-1048-AF63-E74A005BA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8" r="16090" b="-2"/>
            <a:stretch/>
          </p:blipFill>
          <p:spPr>
            <a:xfrm>
              <a:off x="8260080" y="-1"/>
              <a:ext cx="3931920" cy="4005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04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231D-790B-2744-BC47-A0C3FCEE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964"/>
            <a:ext cx="10515600" cy="1325563"/>
          </a:xfrm>
        </p:spPr>
        <p:txBody>
          <a:bodyPr/>
          <a:lstStyle/>
          <a:p>
            <a:r>
              <a:rPr lang="en-US" dirty="0"/>
              <a:t>4-Jaw Scroll Chuck: Too versatile not to have.</a:t>
            </a:r>
          </a:p>
        </p:txBody>
      </p:sp>
      <p:pic>
        <p:nvPicPr>
          <p:cNvPr id="11" name="Picture 10" descr="A picture containing silver, gear&#10;&#10;Description automatically generated">
            <a:extLst>
              <a:ext uri="{FF2B5EF4-FFF2-40B4-BE49-F238E27FC236}">
                <a16:creationId xmlns:a16="http://schemas.microsoft.com/office/drawing/2014/main" id="{01E5C890-16AA-4147-BA06-CB6D88DB6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94"/>
          <a:stretch/>
        </p:blipFill>
        <p:spPr>
          <a:xfrm>
            <a:off x="8614869" y="2678143"/>
            <a:ext cx="3138854" cy="4196186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0B17A8EA-C4F3-DE43-A1E7-1AE30AF7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8" y="2678143"/>
            <a:ext cx="3138854" cy="4196185"/>
          </a:xfrm>
          <a:prstGeom prst="rect">
            <a:avLst/>
          </a:prstGeom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88A6F0A0-215D-9144-818F-B93062273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7" t="24245" r="55" b="-1"/>
          <a:stretch/>
        </p:blipFill>
        <p:spPr>
          <a:xfrm>
            <a:off x="4015409" y="2661814"/>
            <a:ext cx="4161182" cy="419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7A695A-4F03-9645-92C9-01B1C9E0201D}"/>
              </a:ext>
            </a:extLst>
          </p:cNvPr>
          <p:cNvSpPr txBox="1"/>
          <p:nvPr/>
        </p:nvSpPr>
        <p:spPr>
          <a:xfrm>
            <a:off x="940773" y="1064190"/>
            <a:ext cx="10723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 jaws grip a spigot turned on the end of a work piece;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expand into recess cut into the bottom of a work piece;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Accepts different types of jaws for different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29771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C882-6B9B-3446-821E-B063F84D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56" y="-294913"/>
            <a:ext cx="6657814" cy="185890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Screw Chuck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414E-73AC-E74E-A6AC-138D1784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55" y="1044393"/>
            <a:ext cx="6337515" cy="1815239"/>
          </a:xfrm>
        </p:spPr>
        <p:txBody>
          <a:bodyPr/>
          <a:lstStyle/>
          <a:p>
            <a:r>
              <a:rPr lang="en-US" dirty="0"/>
              <a:t>Single, centered screw goes into hole in bottom of workpiece and draws chuck and work piece together.</a:t>
            </a:r>
          </a:p>
          <a:p>
            <a:r>
              <a:rPr lang="en-US" dirty="0"/>
              <a:t>Not for large work pieces.</a:t>
            </a:r>
          </a:p>
        </p:txBody>
      </p:sp>
      <p:pic>
        <p:nvPicPr>
          <p:cNvPr id="6" name="Picture 5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4F461A5C-82BA-104C-A160-6C315478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63" y="16329"/>
            <a:ext cx="4840637" cy="36304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AA7D5E-84D4-A743-97B8-2CF81B81CB41}"/>
              </a:ext>
            </a:extLst>
          </p:cNvPr>
          <p:cNvSpPr txBox="1">
            <a:spLocks/>
          </p:cNvSpPr>
          <p:nvPr/>
        </p:nvSpPr>
        <p:spPr>
          <a:xfrm>
            <a:off x="4131249" y="3337996"/>
            <a:ext cx="10515600" cy="185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Cole Jaws/Longworth Chuck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9FEC06-7DE9-4047-8DB9-A12C0E8CDD8F}"/>
              </a:ext>
            </a:extLst>
          </p:cNvPr>
          <p:cNvSpPr txBox="1">
            <a:spLocks/>
          </p:cNvSpPr>
          <p:nvPr/>
        </p:nvSpPr>
        <p:spPr>
          <a:xfrm>
            <a:off x="4451548" y="4838602"/>
            <a:ext cx="6337515" cy="181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Designed for large diameter work pieces; especially useful for finishing the bottoms of bowls, picture frames.</a:t>
            </a:r>
          </a:p>
          <a:p>
            <a:r>
              <a:rPr lang="en-US" dirty="0"/>
              <a:t>Keep RPM’s low!</a:t>
            </a:r>
          </a:p>
        </p:txBody>
      </p:sp>
      <p:pic>
        <p:nvPicPr>
          <p:cNvPr id="11" name="Picture 10" descr="A picture containing wooden&#10;&#10;Description automatically generated">
            <a:extLst>
              <a:ext uri="{FF2B5EF4-FFF2-40B4-BE49-F238E27FC236}">
                <a16:creationId xmlns:a16="http://schemas.microsoft.com/office/drawing/2014/main" id="{6EC0574F-27E2-F947-AE07-DD8C0426C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40" b="12090"/>
          <a:stretch/>
        </p:blipFill>
        <p:spPr>
          <a:xfrm>
            <a:off x="1" y="2903301"/>
            <a:ext cx="3779654" cy="397468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2140AE-CFE4-1045-A1D1-C181118ABA2C}"/>
              </a:ext>
            </a:extLst>
          </p:cNvPr>
          <p:cNvCxnSpPr/>
          <p:nvPr/>
        </p:nvCxnSpPr>
        <p:spPr>
          <a:xfrm>
            <a:off x="4058653" y="882316"/>
            <a:ext cx="329271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B7BCC5-6B08-7440-935D-7BCF28BC8F76}"/>
              </a:ext>
            </a:extLst>
          </p:cNvPr>
          <p:cNvCxnSpPr/>
          <p:nvPr/>
        </p:nvCxnSpPr>
        <p:spPr>
          <a:xfrm flipH="1">
            <a:off x="3779655" y="4539915"/>
            <a:ext cx="672792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649</Words>
  <Application>Microsoft Macintosh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Northwest Woodturners Presentation:  Why Turn?</vt:lpstr>
      <vt:lpstr>Mounting Material Onto The Lathe</vt:lpstr>
      <vt:lpstr>A Closer Look At Headstock and Tailstock:</vt:lpstr>
      <vt:lpstr>Morse Taper Accessories</vt:lpstr>
      <vt:lpstr>3-jaw Jacobs Chuck:</vt:lpstr>
      <vt:lpstr>Accessories That Thread Onto A Drive Spindle</vt:lpstr>
      <vt:lpstr>Steel Face Plate – very secure if fastened properly</vt:lpstr>
      <vt:lpstr>4-Jaw Scroll Chuck: Too versatile not to have.</vt:lpstr>
      <vt:lpstr>Screw Chuck</vt:lpstr>
      <vt:lpstr>4-jaw Chucks are used for a wide range of turnings from small finials and trinket boxes, to hollow forms and bowls, to furniture components, to architectural forms such as balusters and newels. </vt:lpstr>
      <vt:lpstr>Collet Chuck:</vt:lpstr>
      <vt:lpstr>Shop-built Approaches Include:</vt:lpstr>
      <vt:lpstr>Conclusion and Transition: Why Turn?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Turn?</dc:title>
  <dc:creator>Thomas Willing</dc:creator>
  <cp:lastModifiedBy>Thomas Willing</cp:lastModifiedBy>
  <cp:revision>72</cp:revision>
  <cp:lastPrinted>2021-06-14T20:34:55Z</cp:lastPrinted>
  <dcterms:created xsi:type="dcterms:W3CDTF">2021-06-11T17:14:15Z</dcterms:created>
  <dcterms:modified xsi:type="dcterms:W3CDTF">2021-07-15T21:22:57Z</dcterms:modified>
</cp:coreProperties>
</file>