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0" r:id="rId1"/>
  </p:sldMasterIdLst>
  <p:notesMasterIdLst>
    <p:notesMasterId r:id="rId16"/>
  </p:notesMasterIdLst>
  <p:sldIdLst>
    <p:sldId id="256" r:id="rId2"/>
    <p:sldId id="257" r:id="rId3"/>
    <p:sldId id="269" r:id="rId4"/>
    <p:sldId id="258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124CAE3-139B-420B-8694-2C04E8E0EA8D}" v="19" dt="2021-07-16T17:01:53.87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8" d="100"/>
          <a:sy n="98" d="100"/>
        </p:scale>
        <p:origin x="11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6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6/11/relationships/changesInfo" Target="changesInfos/changesInfo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ger Crooks" userId="cf9d05305f1675f4" providerId="LiveId" clId="{B124CAE3-139B-420B-8694-2C04E8E0EA8D}"/>
    <pc:docChg chg="undo custSel modSld modMainMaster">
      <pc:chgData name="Roger Crooks" userId="cf9d05305f1675f4" providerId="LiveId" clId="{B124CAE3-139B-420B-8694-2C04E8E0EA8D}" dt="2021-07-20T20:29:59.823" v="310" actId="113"/>
      <pc:docMkLst>
        <pc:docMk/>
      </pc:docMkLst>
      <pc:sldChg chg="modSp mod">
        <pc:chgData name="Roger Crooks" userId="cf9d05305f1675f4" providerId="LiveId" clId="{B124CAE3-139B-420B-8694-2C04E8E0EA8D}" dt="2021-07-20T20:29:59.823" v="310" actId="113"/>
        <pc:sldMkLst>
          <pc:docMk/>
          <pc:sldMk cId="3370616834" sldId="257"/>
        </pc:sldMkLst>
        <pc:spChg chg="mod">
          <ac:chgData name="Roger Crooks" userId="cf9d05305f1675f4" providerId="LiveId" clId="{B124CAE3-139B-420B-8694-2C04E8E0EA8D}" dt="2021-07-20T20:29:59.823" v="310" actId="113"/>
          <ac:spMkLst>
            <pc:docMk/>
            <pc:sldMk cId="3370616834" sldId="257"/>
            <ac:spMk id="3" creationId="{9253E297-5AD8-4AFD-8E01-D799D4E85EF6}"/>
          </ac:spMkLst>
        </pc:spChg>
      </pc:sldChg>
      <pc:sldChg chg="modSp mod">
        <pc:chgData name="Roger Crooks" userId="cf9d05305f1675f4" providerId="LiveId" clId="{B124CAE3-139B-420B-8694-2C04E8E0EA8D}" dt="2021-07-20T20:28:52.577" v="279" actId="313"/>
        <pc:sldMkLst>
          <pc:docMk/>
          <pc:sldMk cId="4126542074" sldId="258"/>
        </pc:sldMkLst>
        <pc:spChg chg="mod">
          <ac:chgData name="Roger Crooks" userId="cf9d05305f1675f4" providerId="LiveId" clId="{B124CAE3-139B-420B-8694-2C04E8E0EA8D}" dt="2021-07-16T16:52:14.727" v="1" actId="20577"/>
          <ac:spMkLst>
            <pc:docMk/>
            <pc:sldMk cId="4126542074" sldId="258"/>
            <ac:spMk id="3" creationId="{89607D87-793C-4798-92DF-ED4F2F45466F}"/>
          </ac:spMkLst>
        </pc:spChg>
        <pc:spChg chg="mod">
          <ac:chgData name="Roger Crooks" userId="cf9d05305f1675f4" providerId="LiveId" clId="{B124CAE3-139B-420B-8694-2C04E8E0EA8D}" dt="2021-07-20T20:28:52.577" v="279" actId="313"/>
          <ac:spMkLst>
            <pc:docMk/>
            <pc:sldMk cId="4126542074" sldId="258"/>
            <ac:spMk id="8" creationId="{14D54D2C-6A72-4CA5-9827-9D941CB71364}"/>
          </ac:spMkLst>
        </pc:spChg>
      </pc:sldChg>
      <pc:sldChg chg="modSp mod">
        <pc:chgData name="Roger Crooks" userId="cf9d05305f1675f4" providerId="LiveId" clId="{B124CAE3-139B-420B-8694-2C04E8E0EA8D}" dt="2021-07-16T16:53:52.984" v="59" actId="20577"/>
        <pc:sldMkLst>
          <pc:docMk/>
          <pc:sldMk cId="818188909" sldId="259"/>
        </pc:sldMkLst>
        <pc:spChg chg="mod">
          <ac:chgData name="Roger Crooks" userId="cf9d05305f1675f4" providerId="LiveId" clId="{B124CAE3-139B-420B-8694-2C04E8E0EA8D}" dt="2021-07-16T16:53:52.984" v="59" actId="20577"/>
          <ac:spMkLst>
            <pc:docMk/>
            <pc:sldMk cId="818188909" sldId="259"/>
            <ac:spMk id="3" creationId="{88285BBA-95FF-4CB8-BE48-FEF310A147E0}"/>
          </ac:spMkLst>
        </pc:spChg>
      </pc:sldChg>
      <pc:sldChg chg="modSp mod">
        <pc:chgData name="Roger Crooks" userId="cf9d05305f1675f4" providerId="LiveId" clId="{B124CAE3-139B-420B-8694-2C04E8E0EA8D}" dt="2021-07-16T16:55:43.263" v="106" actId="6549"/>
        <pc:sldMkLst>
          <pc:docMk/>
          <pc:sldMk cId="3716499997" sldId="263"/>
        </pc:sldMkLst>
        <pc:spChg chg="mod">
          <ac:chgData name="Roger Crooks" userId="cf9d05305f1675f4" providerId="LiveId" clId="{B124CAE3-139B-420B-8694-2C04E8E0EA8D}" dt="2021-07-16T16:55:43.263" v="106" actId="6549"/>
          <ac:spMkLst>
            <pc:docMk/>
            <pc:sldMk cId="3716499997" sldId="263"/>
            <ac:spMk id="3" creationId="{40D500BC-20E3-42AA-8C86-ED2AEA6A482D}"/>
          </ac:spMkLst>
        </pc:spChg>
      </pc:sldChg>
      <pc:sldChg chg="addSp modSp mod">
        <pc:chgData name="Roger Crooks" userId="cf9d05305f1675f4" providerId="LiveId" clId="{B124CAE3-139B-420B-8694-2C04E8E0EA8D}" dt="2021-07-16T17:02:15.268" v="265" actId="6549"/>
        <pc:sldMkLst>
          <pc:docMk/>
          <pc:sldMk cId="848841958" sldId="265"/>
        </pc:sldMkLst>
        <pc:spChg chg="mod">
          <ac:chgData name="Roger Crooks" userId="cf9d05305f1675f4" providerId="LiveId" clId="{B124CAE3-139B-420B-8694-2C04E8E0EA8D}" dt="2021-07-16T17:02:15.268" v="265" actId="6549"/>
          <ac:spMkLst>
            <pc:docMk/>
            <pc:sldMk cId="848841958" sldId="265"/>
            <ac:spMk id="3" creationId="{1DFD852E-7DD3-4AC7-8DD6-5A6DC4F61A44}"/>
          </ac:spMkLst>
        </pc:spChg>
        <pc:picChg chg="mod">
          <ac:chgData name="Roger Crooks" userId="cf9d05305f1675f4" providerId="LiveId" clId="{B124CAE3-139B-420B-8694-2C04E8E0EA8D}" dt="2021-07-16T17:01:47.169" v="260" actId="14100"/>
          <ac:picMkLst>
            <pc:docMk/>
            <pc:sldMk cId="848841958" sldId="265"/>
            <ac:picMk id="7" creationId="{C4E7C396-EDAA-4BC5-9C0F-B9D4C211EB71}"/>
          </ac:picMkLst>
        </pc:picChg>
        <pc:picChg chg="add mod">
          <ac:chgData name="Roger Crooks" userId="cf9d05305f1675f4" providerId="LiveId" clId="{B124CAE3-139B-420B-8694-2C04E8E0EA8D}" dt="2021-07-16T17:01:42.734" v="258" actId="1076"/>
          <ac:picMkLst>
            <pc:docMk/>
            <pc:sldMk cId="848841958" sldId="265"/>
            <ac:picMk id="1026" creationId="{E91A1358-BE1E-43BB-A3FE-5A84C47CF867}"/>
          </ac:picMkLst>
        </pc:picChg>
        <pc:picChg chg="add mod">
          <ac:chgData name="Roger Crooks" userId="cf9d05305f1675f4" providerId="LiveId" clId="{B124CAE3-139B-420B-8694-2C04E8E0EA8D}" dt="2021-07-16T17:00:50.771" v="251" actId="1076"/>
          <ac:picMkLst>
            <pc:docMk/>
            <pc:sldMk cId="848841958" sldId="265"/>
            <ac:picMk id="1028" creationId="{33828601-A532-4E49-8498-570D24167870}"/>
          </ac:picMkLst>
        </pc:picChg>
        <pc:picChg chg="add mod">
          <ac:chgData name="Roger Crooks" userId="cf9d05305f1675f4" providerId="LiveId" clId="{B124CAE3-139B-420B-8694-2C04E8E0EA8D}" dt="2021-07-16T17:01:53.873" v="262" actId="14100"/>
          <ac:picMkLst>
            <pc:docMk/>
            <pc:sldMk cId="848841958" sldId="265"/>
            <ac:picMk id="1030" creationId="{260A3F33-2661-4364-B2E0-4CE00F5562ED}"/>
          </ac:picMkLst>
        </pc:picChg>
      </pc:sldChg>
      <pc:sldChg chg="modSp mod">
        <pc:chgData name="Roger Crooks" userId="cf9d05305f1675f4" providerId="LiveId" clId="{B124CAE3-139B-420B-8694-2C04E8E0EA8D}" dt="2021-07-16T17:02:57.358" v="271" actId="20577"/>
        <pc:sldMkLst>
          <pc:docMk/>
          <pc:sldMk cId="2207450287" sldId="267"/>
        </pc:sldMkLst>
        <pc:spChg chg="mod">
          <ac:chgData name="Roger Crooks" userId="cf9d05305f1675f4" providerId="LiveId" clId="{B124CAE3-139B-420B-8694-2C04E8E0EA8D}" dt="2021-07-16T17:02:57.358" v="271" actId="20577"/>
          <ac:spMkLst>
            <pc:docMk/>
            <pc:sldMk cId="2207450287" sldId="267"/>
            <ac:spMk id="3" creationId="{8ACA21A1-6A09-4CF3-AD7A-04B854253A81}"/>
          </ac:spMkLst>
        </pc:spChg>
      </pc:sldChg>
      <pc:sldChg chg="modSp mod">
        <pc:chgData name="Roger Crooks" userId="cf9d05305f1675f4" providerId="LiveId" clId="{B124CAE3-139B-420B-8694-2C04E8E0EA8D}" dt="2021-07-17T15:44:02.041" v="275" actId="255"/>
        <pc:sldMkLst>
          <pc:docMk/>
          <pc:sldMk cId="1767004784" sldId="269"/>
        </pc:sldMkLst>
        <pc:spChg chg="mod">
          <ac:chgData name="Roger Crooks" userId="cf9d05305f1675f4" providerId="LiveId" clId="{B124CAE3-139B-420B-8694-2C04E8E0EA8D}" dt="2021-07-17T15:44:02.041" v="275" actId="255"/>
          <ac:spMkLst>
            <pc:docMk/>
            <pc:sldMk cId="1767004784" sldId="269"/>
            <ac:spMk id="2" creationId="{ACF1D982-560D-4039-867C-9006146EF58B}"/>
          </ac:spMkLst>
        </pc:spChg>
      </pc:sldChg>
      <pc:sldMasterChg chg="modSp mod modSldLayout">
        <pc:chgData name="Roger Crooks" userId="cf9d05305f1675f4" providerId="LiveId" clId="{B124CAE3-139B-420B-8694-2C04E8E0EA8D}" dt="2021-07-17T17:23:45.729" v="278" actId="1076"/>
        <pc:sldMasterMkLst>
          <pc:docMk/>
          <pc:sldMasterMk cId="449874518" sldId="2147483690"/>
        </pc:sldMasterMkLst>
        <pc:cxnChg chg="mod">
          <ac:chgData name="Roger Crooks" userId="cf9d05305f1675f4" providerId="LiveId" clId="{B124CAE3-139B-420B-8694-2C04E8E0EA8D}" dt="2021-07-17T17:23:45.729" v="278" actId="1076"/>
          <ac:cxnSpMkLst>
            <pc:docMk/>
            <pc:sldMasterMk cId="449874518" sldId="2147483690"/>
            <ac:cxnSpMk id="10" creationId="{00000000-0000-0000-0000-000000000000}"/>
          </ac:cxnSpMkLst>
        </pc:cxnChg>
        <pc:sldLayoutChg chg="modSp mod">
          <pc:chgData name="Roger Crooks" userId="cf9d05305f1675f4" providerId="LiveId" clId="{B124CAE3-139B-420B-8694-2C04E8E0EA8D}" dt="2021-07-17T17:23:05.206" v="277" actId="1076"/>
          <pc:sldLayoutMkLst>
            <pc:docMk/>
            <pc:sldMasterMk cId="449874518" sldId="2147483690"/>
            <pc:sldLayoutMk cId="1943207122" sldId="2147483696"/>
          </pc:sldLayoutMkLst>
          <pc:spChg chg="mod">
            <ac:chgData name="Roger Crooks" userId="cf9d05305f1675f4" providerId="LiveId" clId="{B124CAE3-139B-420B-8694-2C04E8E0EA8D}" dt="2021-07-17T17:23:05.206" v="277" actId="1076"/>
            <ac:spMkLst>
              <pc:docMk/>
              <pc:sldMasterMk cId="449874518" sldId="2147483690"/>
              <pc:sldLayoutMk cId="1943207122" sldId="2147483696"/>
              <ac:spMk id="2" creationId="{00000000-0000-0000-0000-000000000000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EB11F5-8769-4187-A348-C4B43BFB3DA6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075E50A-3565-4515-BC69-315932F747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56317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075E50A-3565-4515-BC69-315932F7472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208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3B0-9F01-4172-9EDC-AA43DF303578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D08-72B8-4F8B-8BFB-0DD7E155E0B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765282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3B0-9F01-4172-9EDC-AA43DF303578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D08-72B8-4F8B-8BFB-0DD7E155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6305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3B0-9F01-4172-9EDC-AA43DF303578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D08-72B8-4F8B-8BFB-0DD7E155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0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083" y="2072157"/>
            <a:ext cx="10058400" cy="4023360"/>
          </a:xfrm>
        </p:spPr>
        <p:txBody>
          <a:bodyPr/>
          <a:lstStyle>
            <a:lvl2pPr marL="384048" indent="-182880">
              <a:buFont typeface="Wingdings" panose="05000000000000000000" pitchFamily="2" charset="2"/>
              <a:buChar char="v"/>
              <a:defRPr/>
            </a:lvl2pPr>
            <a:lvl3pPr marL="566928" indent="-182880">
              <a:buFont typeface="Wingdings" panose="05000000000000000000" pitchFamily="2" charset="2"/>
              <a:buChar char="v"/>
              <a:defRPr/>
            </a:lvl3pPr>
            <a:lvl4pPr marL="749808" indent="-182880">
              <a:buFont typeface="Wingdings" panose="05000000000000000000" pitchFamily="2" charset="2"/>
              <a:buChar char="v"/>
              <a:defRPr/>
            </a:lvl4pPr>
            <a:lvl5pPr marL="932688" indent="-182880">
              <a:buFont typeface="Wingdings" panose="05000000000000000000" pitchFamily="2" charset="2"/>
              <a:buChar char="v"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9E17B849-06BE-4360-A794-B66C54D94F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30C06D41-CB1D-48B8-A717-8138518EEE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3B0-9F01-4172-9EDC-AA43DF303578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E765CE31-8BC6-41BE-B60F-3C84BEB25A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69072CD3-2F95-41AD-A736-0CCB24EDB5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D08-72B8-4F8B-8BFB-0DD7E155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704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3B0-9F01-4172-9EDC-AA43DF303578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D08-72B8-4F8B-8BFB-0DD7E155E0BE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12724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3B0-9F01-4172-9EDC-AA43DF303578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D08-72B8-4F8B-8BFB-0DD7E155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346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3B0-9F01-4172-9EDC-AA43DF303578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D08-72B8-4F8B-8BFB-0DD7E155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686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156741"/>
            <a:ext cx="10058400" cy="719168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3B0-9F01-4172-9EDC-AA43DF303578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D08-72B8-4F8B-8BFB-0DD7E155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207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3B0-9F01-4172-9EDC-AA43DF303578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D08-72B8-4F8B-8BFB-0DD7E155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159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870123B0-9F01-4172-9EDC-AA43DF303578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9AB13D08-72B8-4F8B-8BFB-0DD7E155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786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0123B0-9F01-4172-9EDC-AA43DF303578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B13D08-72B8-4F8B-8BFB-0DD7E155E0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35704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08363" y="162281"/>
            <a:ext cx="10058400" cy="81425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1157756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870123B0-9F01-4172-9EDC-AA43DF303578}" type="datetimeFigureOut">
              <a:rPr lang="en-US" smtClean="0"/>
              <a:t>7/20/2021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9AB13D08-72B8-4F8B-8BFB-0DD7E155E0BE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1112520" y="1019261"/>
            <a:ext cx="9966960" cy="0"/>
          </a:xfrm>
          <a:prstGeom prst="line">
            <a:avLst/>
          </a:prstGeom>
          <a:ln/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987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800" b="1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pennstateind.com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82B18E-68B1-4ACA-8C10-434561CC364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WHY TURN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E12F8A-ABC0-4591-8AE6-96BCDD6F77D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Everything you need to know to get started in Woodturning</a:t>
            </a:r>
          </a:p>
        </p:txBody>
      </p:sp>
    </p:spTree>
    <p:extLst>
      <p:ext uri="{BB962C8B-B14F-4D97-AF65-F5344CB8AC3E}">
        <p14:creationId xmlns:p14="http://schemas.microsoft.com/office/powerpoint/2010/main" val="37119053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1DAC67-B28C-4DFB-99B1-DD9D7C1D2C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0452"/>
            <a:ext cx="10058400" cy="748454"/>
          </a:xfrm>
        </p:spPr>
        <p:txBody>
          <a:bodyPr/>
          <a:lstStyle/>
          <a:p>
            <a:r>
              <a:rPr lang="en-US" b="1" dirty="0"/>
              <a:t>Wall Art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FD852E-7DD3-4AC7-8DD6-5A6DC4F61A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1195754"/>
            <a:ext cx="10058400" cy="4899763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Lots of opportunity to be creative, use “Junk Wood”, offset turning, carving, painting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Let your imagination run wild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E7C396-EDAA-4BC5-9C0F-B9D4C211EB7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15692" y="3300187"/>
            <a:ext cx="2352107" cy="2717574"/>
          </a:xfrm>
          <a:prstGeom prst="rect">
            <a:avLst/>
          </a:prstGeom>
        </p:spPr>
      </p:pic>
      <p:pic>
        <p:nvPicPr>
          <p:cNvPr id="1026" name="Picture 2" descr="MADE OF WOOD! | Wood turning, Wood wall sculpture, Cool wood projects">
            <a:extLst>
              <a:ext uri="{FF2B5EF4-FFF2-40B4-BE49-F238E27FC236}">
                <a16:creationId xmlns:a16="http://schemas.microsoft.com/office/drawing/2014/main" id="{E91A1358-BE1E-43BB-A3FE-5A84C47CF8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136" y="2521155"/>
            <a:ext cx="2497269" cy="2335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esquite turned wall hanging. @ 4' high x 18&quot; wide but can be hung  horizontally or vertically. A unique and stunning sh… | Wood art, Wood  sculpture, Wood wall art">
            <a:extLst>
              <a:ext uri="{FF2B5EF4-FFF2-40B4-BE49-F238E27FC236}">
                <a16:creationId xmlns:a16="http://schemas.microsoft.com/office/drawing/2014/main" id="{33828601-A532-4E49-8498-570D241678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00" y="2264751"/>
            <a:ext cx="1457325" cy="3133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eautiful turned plate | Wood art, Wood carving art, Art carved">
            <a:extLst>
              <a:ext uri="{FF2B5EF4-FFF2-40B4-BE49-F238E27FC236}">
                <a16:creationId xmlns:a16="http://schemas.microsoft.com/office/drawing/2014/main" id="{260A3F33-2661-4364-B2E0-4CE00F5562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665" y="2884037"/>
            <a:ext cx="4468618" cy="2962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88419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5F5F07-4279-42E0-9AC8-CD0B18FE1F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0452"/>
            <a:ext cx="10058400" cy="748454"/>
          </a:xfrm>
        </p:spPr>
        <p:txBody>
          <a:bodyPr/>
          <a:lstStyle/>
          <a:p>
            <a:r>
              <a:rPr lang="en-US" b="1" dirty="0"/>
              <a:t>Functional vs. Artistic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45EA97-DA14-4326-810F-157BA6152B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1143000"/>
            <a:ext cx="10058400" cy="495251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Most bowls and platters can be functional pieces which is most satisfying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Items with embellishments can look spectacular but often not used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88A1D1-47FE-45F5-8764-E231561DA95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089883" y="3929487"/>
            <a:ext cx="2481828" cy="1861371"/>
          </a:xfrm>
          <a:prstGeom prst="rect">
            <a:avLst/>
          </a:prstGeom>
        </p:spPr>
      </p:pic>
      <p:pic>
        <p:nvPicPr>
          <p:cNvPr id="9" name="Picture 8" descr="A close-up of a tortoise&#10;&#10;Description automatically generated">
            <a:extLst>
              <a:ext uri="{FF2B5EF4-FFF2-40B4-BE49-F238E27FC236}">
                <a16:creationId xmlns:a16="http://schemas.microsoft.com/office/drawing/2014/main" id="{25EBB6FE-C3C6-448B-B7FC-7019C867E9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3920" y="2377934"/>
            <a:ext cx="3248883" cy="243666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1CA7B76-D84E-4C61-9BC6-93BEEF4CABE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0921" y="2247658"/>
            <a:ext cx="2374899" cy="2743199"/>
          </a:xfrm>
          <a:prstGeom prst="rect">
            <a:avLst/>
          </a:prstGeom>
        </p:spPr>
      </p:pic>
      <p:pic>
        <p:nvPicPr>
          <p:cNvPr id="13" name="Picture 12" descr="A picture containing cake, fruit, plant&#10;&#10;Description automatically generated">
            <a:extLst>
              <a:ext uri="{FF2B5EF4-FFF2-40B4-BE49-F238E27FC236}">
                <a16:creationId xmlns:a16="http://schemas.microsoft.com/office/drawing/2014/main" id="{9FEAEC5B-9B83-4BBB-94B9-52789248767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31590" y="2313709"/>
            <a:ext cx="2860109" cy="1906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0525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A90365-35B9-410D-9ED9-8493569E0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0452"/>
            <a:ext cx="10058400" cy="748454"/>
          </a:xfrm>
        </p:spPr>
        <p:txBody>
          <a:bodyPr/>
          <a:lstStyle/>
          <a:p>
            <a:r>
              <a:rPr lang="en-US" b="1" dirty="0"/>
              <a:t>Embellishments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CA21A1-6A09-4CF3-AD7A-04B854253A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1178169"/>
            <a:ext cx="10058400" cy="4917348"/>
          </a:xfrm>
        </p:spPr>
        <p:txBody>
          <a:bodyPr>
            <a:normAutofit/>
          </a:bodyPr>
          <a:lstStyle/>
          <a:p>
            <a:r>
              <a:rPr lang="en-US" sz="2800" dirty="0"/>
              <a:t>Many techniques to make your products standout</a:t>
            </a:r>
          </a:p>
          <a:p>
            <a:pPr lvl="1"/>
            <a:r>
              <a:rPr lang="en-US" sz="2400" dirty="0"/>
              <a:t>Pyrography</a:t>
            </a:r>
          </a:p>
          <a:p>
            <a:pPr lvl="1"/>
            <a:r>
              <a:rPr lang="en-US" sz="2400" dirty="0"/>
              <a:t>Painting</a:t>
            </a:r>
          </a:p>
          <a:p>
            <a:pPr lvl="1"/>
            <a:r>
              <a:rPr lang="en-US" sz="2400" dirty="0"/>
              <a:t>Carving</a:t>
            </a:r>
          </a:p>
          <a:p>
            <a:pPr lvl="1"/>
            <a:r>
              <a:rPr lang="en-US" sz="2400" dirty="0"/>
              <a:t>Inlays</a:t>
            </a:r>
          </a:p>
          <a:p>
            <a:pPr lvl="1"/>
            <a:r>
              <a:rPr lang="en-US" sz="2400" dirty="0"/>
              <a:t>Burning</a:t>
            </a:r>
          </a:p>
          <a:p>
            <a:pPr lvl="1"/>
            <a:r>
              <a:rPr lang="en-US" sz="2400" dirty="0"/>
              <a:t>Fuming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7A8767-0640-44F5-952B-46573993F01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392770" y="1684245"/>
            <a:ext cx="2620683" cy="1965512"/>
          </a:xfrm>
          <a:prstGeom prst="rect">
            <a:avLst/>
          </a:prstGeom>
        </p:spPr>
      </p:pic>
      <p:pic>
        <p:nvPicPr>
          <p:cNvPr id="7" name="Picture 6" descr="A picture containing wall, indoor, leather&#10;&#10;Description automatically generated">
            <a:extLst>
              <a:ext uri="{FF2B5EF4-FFF2-40B4-BE49-F238E27FC236}">
                <a16:creationId xmlns:a16="http://schemas.microsoft.com/office/drawing/2014/main" id="{4268CD5E-9FC5-4E48-B305-B7286222A60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879356" y="1942975"/>
            <a:ext cx="2431419" cy="1823565"/>
          </a:xfrm>
          <a:prstGeom prst="rect">
            <a:avLst/>
          </a:prstGeom>
        </p:spPr>
      </p:pic>
      <p:pic>
        <p:nvPicPr>
          <p:cNvPr id="9" name="Picture 8" descr="A picture containing text, gear&#10;&#10;Description automatically generated">
            <a:extLst>
              <a:ext uri="{FF2B5EF4-FFF2-40B4-BE49-F238E27FC236}">
                <a16:creationId xmlns:a16="http://schemas.microsoft.com/office/drawing/2014/main" id="{DD813C54-E590-4B7C-91DA-FD78DBE3681D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19895" y="4237318"/>
            <a:ext cx="2052466" cy="1981200"/>
          </a:xfrm>
          <a:prstGeom prst="rect">
            <a:avLst/>
          </a:prstGeom>
        </p:spPr>
      </p:pic>
      <p:pic>
        <p:nvPicPr>
          <p:cNvPr id="11" name="Picture 10" descr="A picture containing cup, ceramic ware, orange, stoneware&#10;&#10;Description automatically generated">
            <a:extLst>
              <a:ext uri="{FF2B5EF4-FFF2-40B4-BE49-F238E27FC236}">
                <a16:creationId xmlns:a16="http://schemas.microsoft.com/office/drawing/2014/main" id="{399A939A-8CBA-446A-9340-0F6267C3B6B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522249" y="2002116"/>
            <a:ext cx="2041783" cy="2620683"/>
          </a:xfrm>
          <a:prstGeom prst="rect">
            <a:avLst/>
          </a:prstGeom>
        </p:spPr>
      </p:pic>
      <p:pic>
        <p:nvPicPr>
          <p:cNvPr id="13" name="Picture 12" descr="A picture containing indoor&#10;&#10;Description automatically generated">
            <a:extLst>
              <a:ext uri="{FF2B5EF4-FFF2-40B4-BE49-F238E27FC236}">
                <a16:creationId xmlns:a16="http://schemas.microsoft.com/office/drawing/2014/main" id="{CA3BED86-5D9C-475C-B2D2-1A9AF70516C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3981" y="4070467"/>
            <a:ext cx="1928960" cy="1861671"/>
          </a:xfrm>
          <a:prstGeom prst="rect">
            <a:avLst/>
          </a:prstGeom>
        </p:spPr>
      </p:pic>
      <p:pic>
        <p:nvPicPr>
          <p:cNvPr id="15" name="Picture 14" descr="A picture containing plant, decorated, chocolate, tableware&#10;&#10;Description automatically generated">
            <a:extLst>
              <a:ext uri="{FF2B5EF4-FFF2-40B4-BE49-F238E27FC236}">
                <a16:creationId xmlns:a16="http://schemas.microsoft.com/office/drawing/2014/main" id="{F7C3E0BA-B480-4829-9637-E533D45923F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1165" y="4222897"/>
            <a:ext cx="1949416" cy="20708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502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834228-5E5F-455E-B28D-82B2C3F54F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0452"/>
            <a:ext cx="10058400" cy="748454"/>
          </a:xfrm>
        </p:spPr>
        <p:txBody>
          <a:bodyPr/>
          <a:lstStyle/>
          <a:p>
            <a:r>
              <a:rPr lang="en-US" b="1" dirty="0"/>
              <a:t>Why Turn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4E3006-4E64-4691-B052-0E2EE3B143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98044" y="1201718"/>
            <a:ext cx="10058400" cy="469792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It is fun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It is addictive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It is relaxing</a:t>
            </a:r>
          </a:p>
          <a:p>
            <a:pPr marL="0" indent="0">
              <a:buNone/>
            </a:pPr>
            <a:r>
              <a:rPr lang="en-US" sz="2800" b="1" dirty="0"/>
              <a:t>But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It can be dangerous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It requires training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/>
              <a:t>It is not cheap but getting started can be affordable</a:t>
            </a:r>
          </a:p>
        </p:txBody>
      </p:sp>
    </p:spTree>
    <p:extLst>
      <p:ext uri="{BB962C8B-B14F-4D97-AF65-F5344CB8AC3E}">
        <p14:creationId xmlns:p14="http://schemas.microsoft.com/office/powerpoint/2010/main" val="146570132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A14C6-490B-49CA-8A0D-6E16EE37BE9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Next – THE LATHE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64EC6-2C9F-41E0-B864-E9C02568E49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B2F07E7A-E3F3-4F94-9CEB-BE5A8055F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5078" y="317019"/>
            <a:ext cx="3946922" cy="3946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50898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05DA1F-6739-48B7-8BFC-2EBD9E446A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0452"/>
            <a:ext cx="10058400" cy="748454"/>
          </a:xfrm>
        </p:spPr>
        <p:txBody>
          <a:bodyPr/>
          <a:lstStyle/>
          <a:p>
            <a:r>
              <a:rPr lang="en-US" b="1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3E297-5AD8-4AFD-8E01-D799D4E85E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875" y="1236888"/>
            <a:ext cx="10058400" cy="4944104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914400" algn="l"/>
              </a:tabLs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Why Turn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What can I make on a lathe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914400" algn="l"/>
              </a:tabLs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Picking a Lathe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– Benchtop to free standing, power, what the numbers mean, etc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914400" algn="l"/>
              </a:tabLs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Chucking Techniques –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How to hold the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piece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914400" algn="l"/>
              </a:tabLs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Tools – gouges, scrappers, skews, etc –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What each tool is for and what to start with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914400" algn="l"/>
              </a:tabLs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Sharpening equipment and jigs –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Sharp tools are a MUST</a:t>
            </a:r>
            <a:endParaRPr lang="en-US" sz="24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914400" algn="l"/>
              </a:tabLst>
            </a:pPr>
            <a:r>
              <a:rPr lang="en-US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Finishing a product – </a:t>
            </a: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 perfect bowl with a crappy finish is a crappy bowl</a:t>
            </a: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v"/>
              <a:tabLst>
                <a:tab pos="914400" algn="l"/>
              </a:tabLst>
            </a:pPr>
            <a:r>
              <a:rPr lang="en-US" sz="2400" b="1" dirty="0">
                <a:latin typeface="Calibri" panose="020F0502020204030204" pitchFamily="34" charset="0"/>
                <a:ea typeface="Calibri" panose="020F0502020204030204" pitchFamily="34" charset="0"/>
              </a:rPr>
              <a:t>Resources – </a:t>
            </a:r>
            <a:r>
              <a:rPr lang="en-US" sz="2400" dirty="0">
                <a:latin typeface="Calibri" panose="020F0502020204030204" pitchFamily="34" charset="0"/>
                <a:ea typeface="Calibri" panose="020F0502020204030204" pitchFamily="34" charset="0"/>
              </a:rPr>
              <a:t>Local and online</a:t>
            </a:r>
            <a:endParaRPr lang="en-US" sz="24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6168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CF1D982-560D-4039-867C-9006146EF5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0198" y="1184134"/>
            <a:ext cx="10058400" cy="4023360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Lathe – comes with tool rest, face plate and tailstock live center and headstock </a:t>
            </a:r>
          </a:p>
          <a:p>
            <a:pPr marL="384048" lvl="2" indent="0">
              <a:buNone/>
            </a:pPr>
            <a:r>
              <a:rPr lang="en-US" sz="1800" dirty="0"/>
              <a:t>Need good lighting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Slow Speed Grinder &amp; Sharpening Jigs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Basic set of Tools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PPE – Face Shield, Dust mask, hearing protection</a:t>
            </a:r>
          </a:p>
          <a:p>
            <a:pPr>
              <a:buFont typeface="Wingdings" panose="05000000000000000000" pitchFamily="2" charset="2"/>
              <a:buChar char="v"/>
            </a:pPr>
            <a:endParaRPr lang="en-US" sz="24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CF93A7C-53EB-428A-AF96-B42DB1A33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Basics We Will Cover</a:t>
            </a:r>
          </a:p>
        </p:txBody>
      </p:sp>
      <p:pic>
        <p:nvPicPr>
          <p:cNvPr id="1026" name="Picture 2" descr="View a Larger Image of Bionic Face Shield">
            <a:extLst>
              <a:ext uri="{FF2B5EF4-FFF2-40B4-BE49-F238E27FC236}">
                <a16:creationId xmlns:a16="http://schemas.microsoft.com/office/drawing/2014/main" id="{163830CB-4CAB-46F3-B55A-13D3CEB01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1788" y="3615718"/>
            <a:ext cx="1964765" cy="19647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View a Larger Image of Dust Mask 2.5(L) Grey">
            <a:extLst>
              <a:ext uri="{FF2B5EF4-FFF2-40B4-BE49-F238E27FC236}">
                <a16:creationId xmlns:a16="http://schemas.microsoft.com/office/drawing/2014/main" id="{7CBEF593-C53D-4B18-A1AD-9673AD185F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070" y="3508388"/>
            <a:ext cx="2151530" cy="215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View a Larger Image of 6&quot; Bench Grinder 2 A">
            <a:extLst>
              <a:ext uri="{FF2B5EF4-FFF2-40B4-BE49-F238E27FC236}">
                <a16:creationId xmlns:a16="http://schemas.microsoft.com/office/drawing/2014/main" id="{B2F7952C-C732-4344-9918-BF5139148A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504" y="3615718"/>
            <a:ext cx="2496624" cy="249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>
            <a:extLst>
              <a:ext uri="{FF2B5EF4-FFF2-40B4-BE49-F238E27FC236}">
                <a16:creationId xmlns:a16="http://schemas.microsoft.com/office/drawing/2014/main" id="{EF5DCB93-0D70-4843-894B-79E21BC6F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7036" y="3037448"/>
            <a:ext cx="3074894" cy="3074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View a Larger Image of Revo 12 I 16 Midi Lathe EVS">
            <a:extLst>
              <a:ext uri="{FF2B5EF4-FFF2-40B4-BE49-F238E27FC236}">
                <a16:creationId xmlns:a16="http://schemas.microsoft.com/office/drawing/2014/main" id="{108C87CD-FAED-42F2-8CCC-93FA8C4CD7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1079" y="1650506"/>
            <a:ext cx="2151530" cy="21515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0047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F2FE4-D691-4D98-9F2B-36BCFDD459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0452"/>
            <a:ext cx="10058400" cy="748454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en-US" b="1" dirty="0"/>
              <a:t>Pens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607D87-793C-4798-92DF-ED4F2F4546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1099038"/>
            <a:ext cx="10058400" cy="2716823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Often the first turning project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Huge number of offerings – </a:t>
            </a:r>
            <a:r>
              <a:rPr lang="en-US" sz="2400" dirty="0">
                <a:hlinkClick r:id="rId2"/>
              </a:rPr>
              <a:t>https://www.pennstateind.com/</a:t>
            </a:r>
            <a:r>
              <a:rPr lang="en-US" sz="2400" dirty="0"/>
              <a:t>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Minimal tools &amp; Equipment needed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Instant gratification – make a pen in less than an hour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Fantastic gifts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Tools – parting tool, scrapper/skew/gouge, pen jig, sandpaper, finish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514A043-BCEC-4EDF-A9EF-7E4D09698D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0577" y="3699750"/>
            <a:ext cx="2589622" cy="258962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1921B69-F84A-412B-BD79-087BFAE614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6432" y="4237425"/>
            <a:ext cx="4727051" cy="91491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58AB798-CA5F-4944-B6AB-8D00E3CE04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7533" y="4740278"/>
            <a:ext cx="5263201" cy="101868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6A80C36-DB76-4862-B1DF-265891FC780D}"/>
              </a:ext>
            </a:extLst>
          </p:cNvPr>
          <p:cNvSpPr txBox="1"/>
          <p:nvPr/>
        </p:nvSpPr>
        <p:spPr>
          <a:xfrm>
            <a:off x="4378750" y="5152338"/>
            <a:ext cx="261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Firefighters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D54D2C-6A72-4CA5-9827-9D941CB71364}"/>
              </a:ext>
            </a:extLst>
          </p:cNvPr>
          <p:cNvSpPr txBox="1"/>
          <p:nvPr/>
        </p:nvSpPr>
        <p:spPr>
          <a:xfrm>
            <a:off x="8144954" y="5732829"/>
            <a:ext cx="26159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Specialty Pens</a:t>
            </a:r>
          </a:p>
        </p:txBody>
      </p:sp>
    </p:spTree>
    <p:extLst>
      <p:ext uri="{BB962C8B-B14F-4D97-AF65-F5344CB8AC3E}">
        <p14:creationId xmlns:p14="http://schemas.microsoft.com/office/powerpoint/2010/main" val="412654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868FF-90E4-42D0-A2F3-8DE1AF6B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0452"/>
            <a:ext cx="10058400" cy="748454"/>
          </a:xfrm>
        </p:spPr>
        <p:txBody>
          <a:bodyPr/>
          <a:lstStyle/>
          <a:p>
            <a:r>
              <a:rPr lang="en-US" b="1" dirty="0"/>
              <a:t>Bowls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8285BBA-95FF-4CB8-BE48-FEF310A147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4601" y="1134208"/>
            <a:ext cx="10058400" cy="4961309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Probably the next project for most.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Bowls are popular gifts and sell well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Twice Turned Bowls – rough out the bowl, let it dry for months, finish turn them for perfectly round bowls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Once Turned Bowls – turn the bowl all the way (thinner the better) and let nature do its thing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Tools – Bowl Gouge &amp; </a:t>
            </a:r>
            <a:br>
              <a:rPr lang="en-US" sz="2400" dirty="0"/>
            </a:br>
            <a:r>
              <a:rPr lang="en-US" sz="2400" dirty="0"/>
              <a:t>	    Scrapper</a:t>
            </a:r>
          </a:p>
        </p:txBody>
      </p:sp>
      <p:pic>
        <p:nvPicPr>
          <p:cNvPr id="5" name="Picture 4" descr="A picture containing bowl, table, plate, indoor&#10;&#10;Description automatically generated">
            <a:extLst>
              <a:ext uri="{FF2B5EF4-FFF2-40B4-BE49-F238E27FC236}">
                <a16:creationId xmlns:a16="http://schemas.microsoft.com/office/drawing/2014/main" id="{C8D5950E-CC3C-4115-A0EF-E6053EEDB9E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7014" y="3723588"/>
            <a:ext cx="3672807" cy="2417974"/>
          </a:xfrm>
          <a:prstGeom prst="rect">
            <a:avLst/>
          </a:prstGeom>
        </p:spPr>
      </p:pic>
      <p:pic>
        <p:nvPicPr>
          <p:cNvPr id="7" name="Picture 6" descr="A picture containing indoor, plant, ceramic ware, bowl&#10;&#10;Description automatically generated">
            <a:extLst>
              <a:ext uri="{FF2B5EF4-FFF2-40B4-BE49-F238E27FC236}">
                <a16:creationId xmlns:a16="http://schemas.microsoft.com/office/drawing/2014/main" id="{ED158571-2259-4BD1-94F4-CF6103A60C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269" y="3723588"/>
            <a:ext cx="3723221" cy="2469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81889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56E4AC-C0E5-4643-8247-2C3A377003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0452"/>
            <a:ext cx="10058400" cy="748454"/>
          </a:xfrm>
        </p:spPr>
        <p:txBody>
          <a:bodyPr/>
          <a:lstStyle/>
          <a:p>
            <a:r>
              <a:rPr lang="en-US" b="1" dirty="0"/>
              <a:t>Spindle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8C6354-2C8A-48D7-AC23-E7487ECEB86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1125415"/>
            <a:ext cx="10058400" cy="497010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Examples are legs, tool handles, goblets, finials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Turn Between Centers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Cutting all side grain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Tools – Spindle Roughing Gouge, Spindle Gouge, Skew</a:t>
            </a:r>
          </a:p>
        </p:txBody>
      </p:sp>
      <p:pic>
        <p:nvPicPr>
          <p:cNvPr id="5" name="Picture 4" descr="A picture containing indoor&#10;&#10;Description automatically generated">
            <a:extLst>
              <a:ext uri="{FF2B5EF4-FFF2-40B4-BE49-F238E27FC236}">
                <a16:creationId xmlns:a16="http://schemas.microsoft.com/office/drawing/2014/main" id="{E47BA173-1D7D-422F-8E26-D79D14B2C9F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92615" y="2351258"/>
            <a:ext cx="3613569" cy="3744259"/>
          </a:xfrm>
          <a:prstGeom prst="rect">
            <a:avLst/>
          </a:prstGeom>
        </p:spPr>
      </p:pic>
      <p:pic>
        <p:nvPicPr>
          <p:cNvPr id="2050" name="Picture 2" descr="Rockler Assorted Hardwood Pen Blanks, 12-Pack">
            <a:extLst>
              <a:ext uri="{FF2B5EF4-FFF2-40B4-BE49-F238E27FC236}">
                <a16:creationId xmlns:a16="http://schemas.microsoft.com/office/drawing/2014/main" id="{1014D4D5-37BE-4BAB-BE5C-6D988BC497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366" y="3664231"/>
            <a:ext cx="1581150" cy="1704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Wooden File Handle with Strong Metal Collars for 7.5''-15'' File (5 Pack) (Large)">
            <a:extLst>
              <a:ext uri="{FF2B5EF4-FFF2-40B4-BE49-F238E27FC236}">
                <a16:creationId xmlns:a16="http://schemas.microsoft.com/office/drawing/2014/main" id="{519F9139-60E9-4137-9D2E-9EBBB569DB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9386" y="3811868"/>
            <a:ext cx="1581150" cy="1409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rrow: Notched Right 5">
            <a:extLst>
              <a:ext uri="{FF2B5EF4-FFF2-40B4-BE49-F238E27FC236}">
                <a16:creationId xmlns:a16="http://schemas.microsoft.com/office/drawing/2014/main" id="{92E20D14-6A50-4D49-A286-FF9B78297323}"/>
              </a:ext>
            </a:extLst>
          </p:cNvPr>
          <p:cNvSpPr/>
          <p:nvPr/>
        </p:nvSpPr>
        <p:spPr>
          <a:xfrm>
            <a:off x="2420471" y="4016188"/>
            <a:ext cx="1183341" cy="699247"/>
          </a:xfrm>
          <a:prstGeom prst="notch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570960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FD607B4-EDA3-4600-9DDF-FEAF6404F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0452"/>
            <a:ext cx="10058400" cy="748454"/>
          </a:xfrm>
        </p:spPr>
        <p:txBody>
          <a:bodyPr/>
          <a:lstStyle/>
          <a:p>
            <a:r>
              <a:rPr lang="en-US" dirty="0"/>
              <a:t>Hollow Forms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2950BB-ABF5-45B0-934F-55EAB64E89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1116623"/>
            <a:ext cx="10058400" cy="24970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Vases, urns, some type of boxes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Advanced skills needed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Jigs required for larger items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Special tools used – hollowing tools </a:t>
            </a:r>
          </a:p>
        </p:txBody>
      </p:sp>
      <p:pic>
        <p:nvPicPr>
          <p:cNvPr id="5" name="Picture 4" descr="A picture containing jar&#10;&#10;Description automatically generated">
            <a:extLst>
              <a:ext uri="{FF2B5EF4-FFF2-40B4-BE49-F238E27FC236}">
                <a16:creationId xmlns:a16="http://schemas.microsoft.com/office/drawing/2014/main" id="{91121176-61FA-425D-9561-15E09E68C5B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8391" y="1237128"/>
            <a:ext cx="2546768" cy="4825327"/>
          </a:xfrm>
          <a:prstGeom prst="rect">
            <a:avLst/>
          </a:prstGeom>
        </p:spPr>
      </p:pic>
      <p:pic>
        <p:nvPicPr>
          <p:cNvPr id="7" name="Picture 6" descr="A picture containing indoor, plant, jar, displayed&#10;&#10;Description automatically generated">
            <a:extLst>
              <a:ext uri="{FF2B5EF4-FFF2-40B4-BE49-F238E27FC236}">
                <a16:creationId xmlns:a16="http://schemas.microsoft.com/office/drawing/2014/main" id="{6B081A0D-1595-4861-BB81-98F99017EA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1555" y="1237128"/>
            <a:ext cx="2721647" cy="3833906"/>
          </a:xfrm>
          <a:prstGeom prst="rect">
            <a:avLst/>
          </a:prstGeom>
        </p:spPr>
      </p:pic>
      <p:pic>
        <p:nvPicPr>
          <p:cNvPr id="9" name="Picture 8" descr="A picture containing plant, jar, tableware&#10;&#10;Description automatically generated">
            <a:extLst>
              <a:ext uri="{FF2B5EF4-FFF2-40B4-BE49-F238E27FC236}">
                <a16:creationId xmlns:a16="http://schemas.microsoft.com/office/drawing/2014/main" id="{5F0A0F8A-6462-4568-B0C0-800BB755A23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54083" y="3249705"/>
            <a:ext cx="2182085" cy="2891118"/>
          </a:xfrm>
          <a:prstGeom prst="rect">
            <a:avLst/>
          </a:prstGeom>
        </p:spPr>
      </p:pic>
      <p:pic>
        <p:nvPicPr>
          <p:cNvPr id="11" name="Picture 10" descr="A picture containing sitting, plant, close&#10;&#10;Description automatically generated">
            <a:extLst>
              <a:ext uri="{FF2B5EF4-FFF2-40B4-BE49-F238E27FC236}">
                <a16:creationId xmlns:a16="http://schemas.microsoft.com/office/drawing/2014/main" id="{324B0C2D-3190-44BD-8FFB-6EC7313801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231" y="3429000"/>
            <a:ext cx="2546769" cy="238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0391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89E84-17B1-4670-8B19-B132F77BF8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240452"/>
            <a:ext cx="10058400" cy="748454"/>
          </a:xfrm>
        </p:spPr>
        <p:txBody>
          <a:bodyPr/>
          <a:lstStyle/>
          <a:p>
            <a:r>
              <a:rPr lang="en-US" b="1" dirty="0"/>
              <a:t>Plates &amp; Platters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D500BC-20E3-42AA-8C86-ED2AEA6A48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1160585"/>
            <a:ext cx="10058400" cy="4934932"/>
          </a:xfrm>
        </p:spPr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Functional or Decorative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Round or square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Tools – Bowl Gouge &amp;</a:t>
            </a:r>
            <a:br>
              <a:rPr lang="en-US" sz="2400" dirty="0"/>
            </a:br>
            <a:r>
              <a:rPr lang="en-US" sz="2400" dirty="0"/>
              <a:t>	    Scrappers</a:t>
            </a:r>
          </a:p>
          <a:p>
            <a:endParaRPr lang="en-US" dirty="0"/>
          </a:p>
        </p:txBody>
      </p:sp>
      <p:pic>
        <p:nvPicPr>
          <p:cNvPr id="5" name="Picture 4" descr="A close-up of a loaf of bread&#10;&#10;Description automatically generated with low confidence">
            <a:extLst>
              <a:ext uri="{FF2B5EF4-FFF2-40B4-BE49-F238E27FC236}">
                <a16:creationId xmlns:a16="http://schemas.microsoft.com/office/drawing/2014/main" id="{43241CBC-4C70-4CF3-A97C-45206211BC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720" y="3324583"/>
            <a:ext cx="3358776" cy="251908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4D55EBB-8D3C-4B4C-8AF5-FED7FB8D858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0515" y="2399144"/>
            <a:ext cx="4631765" cy="218498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0FC6BC-6CB4-4E11-A0BC-4AF8E901DA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7109" y="3360803"/>
            <a:ext cx="2615983" cy="244664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C251AD6-7A05-4D6B-83AB-4D8B8E6BD9F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280" y="1025906"/>
            <a:ext cx="2387524" cy="2298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64999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570B2-F1F0-4B93-8A06-D6922CE1FC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9069" y="240452"/>
            <a:ext cx="10058400" cy="748454"/>
          </a:xfrm>
        </p:spPr>
        <p:txBody>
          <a:bodyPr/>
          <a:lstStyle/>
          <a:p>
            <a:r>
              <a:rPr lang="en-US" b="1" dirty="0"/>
              <a:t>Spheres &amp; Eggs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071EC8-398A-4558-BFAD-45F614C8CF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083" y="1204546"/>
            <a:ext cx="10058400" cy="4890971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Advanced techniques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Chucking challenges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400" dirty="0"/>
              <a:t>“How do you make a 3” sphere – start with a 4” sphere”</a:t>
            </a:r>
          </a:p>
        </p:txBody>
      </p:sp>
      <p:pic>
        <p:nvPicPr>
          <p:cNvPr id="5" name="Picture 4" descr="A picture containing bowl&#10;&#10;Description automatically generated">
            <a:extLst>
              <a:ext uri="{FF2B5EF4-FFF2-40B4-BE49-F238E27FC236}">
                <a16:creationId xmlns:a16="http://schemas.microsoft.com/office/drawing/2014/main" id="{3C398995-A148-4A2E-8C05-1F5DAE53B6B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735" y="2964329"/>
            <a:ext cx="4298577" cy="2865718"/>
          </a:xfrm>
          <a:prstGeom prst="rect">
            <a:avLst/>
          </a:prstGeom>
        </p:spPr>
      </p:pic>
      <p:pic>
        <p:nvPicPr>
          <p:cNvPr id="7" name="Picture 6" descr="A picture containing chalice&#10;&#10;Description automatically generated">
            <a:extLst>
              <a:ext uri="{FF2B5EF4-FFF2-40B4-BE49-F238E27FC236}">
                <a16:creationId xmlns:a16="http://schemas.microsoft.com/office/drawing/2014/main" id="{8FC76099-5AFD-4E65-BA0B-92A86C3BA61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365828" y="1304960"/>
            <a:ext cx="2524949" cy="3318737"/>
          </a:xfrm>
          <a:prstGeom prst="rect">
            <a:avLst/>
          </a:prstGeom>
        </p:spPr>
      </p:pic>
      <p:pic>
        <p:nvPicPr>
          <p:cNvPr id="9" name="Picture 8" descr="A picture containing indoor, doughnut, orange, arranged&#10;&#10;Description automatically generated">
            <a:extLst>
              <a:ext uri="{FF2B5EF4-FFF2-40B4-BE49-F238E27FC236}">
                <a16:creationId xmlns:a16="http://schemas.microsoft.com/office/drawing/2014/main" id="{922A0CB1-BE4C-4390-BFEC-DA177288969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3249" y="3316940"/>
            <a:ext cx="3950642" cy="2411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352859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Retrospect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268</TotalTime>
  <Words>459</Words>
  <Application>Microsoft Office PowerPoint</Application>
  <PresentationFormat>Widescreen</PresentationFormat>
  <Paragraphs>73</Paragraphs>
  <Slides>14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Calibri Light</vt:lpstr>
      <vt:lpstr>Wingdings</vt:lpstr>
      <vt:lpstr>Retrospect</vt:lpstr>
      <vt:lpstr>WHY TURN</vt:lpstr>
      <vt:lpstr>Agenda</vt:lpstr>
      <vt:lpstr>Basics We Will Cover</vt:lpstr>
      <vt:lpstr>Pens</vt:lpstr>
      <vt:lpstr>Bowls</vt:lpstr>
      <vt:lpstr>Spindle Work</vt:lpstr>
      <vt:lpstr>Hollow Forms</vt:lpstr>
      <vt:lpstr>Plates &amp; Platters</vt:lpstr>
      <vt:lpstr>Spheres &amp; Eggs</vt:lpstr>
      <vt:lpstr>Wall Art</vt:lpstr>
      <vt:lpstr>Functional vs. Artistic</vt:lpstr>
      <vt:lpstr>Embellishments</vt:lpstr>
      <vt:lpstr>Why Turn</vt:lpstr>
      <vt:lpstr>Next – THE LATHE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TURN</dc:title>
  <dc:creator>Roger Crooks</dc:creator>
  <cp:lastModifiedBy>Roger Crooks</cp:lastModifiedBy>
  <cp:revision>2</cp:revision>
  <dcterms:created xsi:type="dcterms:W3CDTF">2021-06-15T16:04:43Z</dcterms:created>
  <dcterms:modified xsi:type="dcterms:W3CDTF">2021-07-20T20:30:06Z</dcterms:modified>
</cp:coreProperties>
</file>